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05613" cy="99393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2FDA54-8546-42BC-915F-53A6B074D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7F7C03-116A-4FAE-B9E9-A18C45FDD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96E13E-A903-47A3-866D-0FFE03B4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BF8EF8-B773-485F-9A08-8BECBCED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5B716F-601B-4EC6-8A68-21BDF65C8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19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192F1-CF29-4287-A653-4B2640A1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053476-FB13-45FE-AFF2-11B455285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8A1180-AADF-4119-9CA9-DE8F03AB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08AC4D-C062-4935-835B-F12A4585C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E33A71-82CD-4ECC-B426-88AA10B5D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22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FE5420-661A-4EB1-9D6D-16D23822E3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7F03BE-7614-4E9B-90E6-67E4CAA8F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878108-D727-4D99-834C-C55C1E7E5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4E200F-B39F-4159-9AF5-86D611A6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C0AEDE-13EB-41B4-AF74-E38A0CB2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39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531CC-9DC5-444A-9EB6-DB6FC9C8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E292B5-3356-401A-B697-C379072BC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12A1C7-0A8C-4DFA-998C-DFEC15A89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91A492-06D1-4A92-B332-48AD36712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DC1BAF-604D-49F1-91EE-5AC00E18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7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60639-11A3-4A85-BED7-B1A5E739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13B352-D9DA-4DCB-8E3C-FBFD5AF2C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22735-7E44-43C7-8F11-81FAC7E22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8D37E9-515E-4A18-ACB7-41C96AB3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8521ED-9434-44C4-B9E1-529F547F0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69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1B2BD0-ACD3-422F-B4AF-8F1EA6EC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8BD65B-9C27-4875-94FA-C6A68E116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94C82D-3A02-478C-9BD5-BED197A9D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B1C4B3-3457-420F-9D70-21AF5634A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835C84-64E0-4E96-AC7D-8E3BE3374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F44131-AE98-40F1-BB46-9861206B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157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CF9BD-1DD0-45F1-8E9E-20D579774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49903D-0F4B-46DC-B6A7-84151886A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AAB847-E3FD-4692-AB0F-F634C5DDC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9FA9CB-3DA3-446E-B005-45FE109ED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4E8CE3E-3C62-4A8C-92E4-B70DCA2B5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8D36374-C1D8-48C4-8670-6D77B9F8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8B23C9-F4C8-4EF7-978F-664E22FC2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08F2263-4463-4EB8-B125-F9BC74FD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40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FDA81-4483-4DC2-A8A4-87B1FBD2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E96A36-7814-454C-9B63-45F4E666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E887CF-EF1D-49C8-9831-A3FA1A87E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78DFA9-B471-4FA4-A6D0-B05E75A1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65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AFF875-A2F3-40DD-8B8F-15CF8FA0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D129CA-5D82-4E75-8A61-DFC4FBB9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FB9ED9-E992-44D1-BB76-886ED104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4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27A0C-9D62-4338-A739-7F609C592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7BCD01-99E3-4A2A-A706-A6CE8A488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B650E5-DA87-4345-9C7F-F6BFDA652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88E389-1CE6-40A8-8735-6C52EAE2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BFD408-96C2-47A0-9FEA-5C640788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BC5FAF-6881-4FDF-98E0-85DD8871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63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57369-40B6-436D-8AA6-3E553599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3873D5-F558-4541-958D-09FC3B5FB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CB9186-C463-4124-8186-54505B6B0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DD6579-5D0C-4BDF-AC2E-6D523E134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A44992-C664-43B8-A1DA-2F15D8E4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4EA938-DD27-4DCC-9371-11F64A5C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79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FBD1A4-B280-49A5-A5B0-346D30D51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B02B8B-52CE-4D8C-99BA-3B3BFED2B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CC8D3A-BBB9-4531-8AF0-56419DF52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4190D-9665-4574-AA02-6E56EDA874C4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D03226-8C97-49C6-9D5F-DF99B87DD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F054AC-64FC-42D4-9F03-DBFE4F9D8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47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slideLayout" Target="../slideLayouts/slideLayout1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0.w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11" Type="http://schemas.openxmlformats.org/officeDocument/2006/relationships/oleObject" Target="../embeddings/oleObject9.bin"/><Relationship Id="rId5" Type="http://schemas.openxmlformats.org/officeDocument/2006/relationships/image" Target="../media/image6.wmf"/><Relationship Id="rId10" Type="http://schemas.openxmlformats.org/officeDocument/2006/relationships/image" Target="../media/image9.wmf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3.wm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AADADA6-4372-4F48-A25D-C62FB811E2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006213"/>
              </p:ext>
            </p:extLst>
          </p:nvPr>
        </p:nvGraphicFramePr>
        <p:xfrm>
          <a:off x="6853801" y="189000"/>
          <a:ext cx="5218792" cy="64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Glyph" r:id="rId2" imgW="190800" imgH="236520" progId="AxGlyph.Document">
                  <p:embed/>
                </p:oleObj>
              </mc:Choice>
              <mc:Fallback>
                <p:oleObj name="AxGlyph" r:id="rId2" imgW="190800" imgH="236520" progId="AxGlyph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53801" y="189000"/>
                        <a:ext cx="5218792" cy="64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5218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个滑移副：上下移动，前后伸缩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个转动副：图示坐标系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3-1-3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转动，欧拉角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坐标转换矩阵：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CAB3847C-A529-410F-8BA0-75E8B10A93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444941"/>
              </p:ext>
            </p:extLst>
          </p:nvPr>
        </p:nvGraphicFramePr>
        <p:xfrm>
          <a:off x="449957" y="1977231"/>
          <a:ext cx="5519737" cy="290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3389040" imgH="1780920" progId="Equation.AxMath">
                  <p:embed/>
                </p:oleObj>
              </mc:Choice>
              <mc:Fallback>
                <p:oleObj name="AxMath" r:id="rId4" imgW="3389040" imgH="1780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9957" y="1977231"/>
                        <a:ext cx="5519737" cy="290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18957B0-9D07-4AB5-ABD0-9759769A07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343475"/>
              </p:ext>
            </p:extLst>
          </p:nvPr>
        </p:nvGraphicFramePr>
        <p:xfrm>
          <a:off x="449957" y="5269471"/>
          <a:ext cx="3817856" cy="1131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2549520" imgH="756000" progId="Equation.AxMath">
                  <p:embed/>
                </p:oleObj>
              </mc:Choice>
              <mc:Fallback>
                <p:oleObj name="AxMath" r:id="rId6" imgW="2549520" imgH="756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9957" y="5269471"/>
                        <a:ext cx="3817856" cy="1131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010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521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运动学正解：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EDC08A2-F63A-4456-B6C0-B2A9FA033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422487"/>
              </p:ext>
            </p:extLst>
          </p:nvPr>
        </p:nvGraphicFramePr>
        <p:xfrm>
          <a:off x="449957" y="1041203"/>
          <a:ext cx="7018338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314960" imgH="1687680" progId="Equation.AxMath">
                  <p:embed/>
                </p:oleObj>
              </mc:Choice>
              <mc:Fallback>
                <p:oleObj name="AxMath" r:id="rId2" imgW="4314960" imgH="168768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CAB3847C-A529-410F-8BA0-75E8B10A9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9957" y="1041203"/>
                        <a:ext cx="7018338" cy="275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8322AB0E-0360-4BA7-BC75-C16BA672E23B}"/>
              </a:ext>
            </a:extLst>
          </p:cNvPr>
          <p:cNvSpPr txBox="1"/>
          <p:nvPr/>
        </p:nvSpPr>
        <p:spPr>
          <a:xfrm>
            <a:off x="449957" y="4068997"/>
            <a:ext cx="521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运动学逆解：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155E43A2-C3A4-4829-861A-30AAA52326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056203"/>
              </p:ext>
            </p:extLst>
          </p:nvPr>
        </p:nvGraphicFramePr>
        <p:xfrm>
          <a:off x="449957" y="4786552"/>
          <a:ext cx="10809288" cy="161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7725960" imgH="1148760" progId="Equation.AxMath">
                  <p:embed/>
                </p:oleObj>
              </mc:Choice>
              <mc:Fallback>
                <p:oleObj name="AxMath" r:id="rId4" imgW="7725960" imgH="11487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9EDC08A2-F63A-4456-B6C0-B2A9FA033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9957" y="4786552"/>
                        <a:ext cx="10809288" cy="1614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A295B13F-30FA-45B9-BFED-9CDEAFFB7833}"/>
              </a:ext>
            </a:extLst>
          </p:cNvPr>
          <p:cNvSpPr txBox="1"/>
          <p:nvPr/>
        </p:nvSpPr>
        <p:spPr>
          <a:xfrm>
            <a:off x="8544325" y="6031708"/>
            <a:ext cx="271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超定方程，解不一定存在</a:t>
            </a:r>
          </a:p>
        </p:txBody>
      </p:sp>
    </p:spTree>
    <p:extLst>
      <p:ext uri="{BB962C8B-B14F-4D97-AF65-F5344CB8AC3E}">
        <p14:creationId xmlns:p14="http://schemas.microsoft.com/office/powerpoint/2010/main" val="93008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D3904B3A-CDDB-4C31-8CF7-459A84AE13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92877"/>
              </p:ext>
            </p:extLst>
          </p:nvPr>
        </p:nvGraphicFramePr>
        <p:xfrm>
          <a:off x="449957" y="2714831"/>
          <a:ext cx="3779622" cy="2607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Glyph" r:id="rId4" imgW="250920" imgH="172800" progId="AxGlyph.Document">
                  <p:embed/>
                </p:oleObj>
              </mc:Choice>
              <mc:Fallback>
                <p:oleObj name="AxGlyph" r:id="rId4" imgW="250920" imgH="172800" progId="AxGlyph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9957" y="2714831"/>
                        <a:ext cx="3779622" cy="2607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5375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擦曲面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）如果曲面盆不深，可以令               ，此时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擦曲面">
            <a:hlinkClick r:id="" action="ppaction://media"/>
            <a:extLst>
              <a:ext uri="{FF2B5EF4-FFF2-40B4-BE49-F238E27FC236}">
                <a16:creationId xmlns:a16="http://schemas.microsoft.com/office/drawing/2014/main" id="{0E2C2D56-361C-45E5-90C0-47299F15E3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35831" y="456960"/>
            <a:ext cx="5791200" cy="5943600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54DADEA-AC9E-4BBD-894C-B379F453CB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17683"/>
              </p:ext>
            </p:extLst>
          </p:nvPr>
        </p:nvGraphicFramePr>
        <p:xfrm>
          <a:off x="4035523" y="1067831"/>
          <a:ext cx="857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429120" imgH="228600" progId="Equation.AxMath">
                  <p:embed/>
                </p:oleObj>
              </mc:Choice>
              <mc:Fallback>
                <p:oleObj name="AxMath" r:id="rId7" imgW="429120" imgH="228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35523" y="1067831"/>
                        <a:ext cx="857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753DBAE-6B34-414D-BB38-351A0AB6A5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965450"/>
              </p:ext>
            </p:extLst>
          </p:nvPr>
        </p:nvGraphicFramePr>
        <p:xfrm>
          <a:off x="449957" y="1607074"/>
          <a:ext cx="305752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878840" imgH="777960" progId="Equation.AxMath">
                  <p:embed/>
                </p:oleObj>
              </mc:Choice>
              <mc:Fallback>
                <p:oleObj name="AxMath" r:id="rId9" imgW="1878840" imgH="7779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9EDC08A2-F63A-4456-B6C0-B2A9FA033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9957" y="1607074"/>
                        <a:ext cx="3057525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8BDC363-F510-401E-A8FE-BDC2348C11D5}"/>
              </a:ext>
            </a:extLst>
          </p:cNvPr>
          <p:cNvSpPr txBox="1"/>
          <p:nvPr/>
        </p:nvSpPr>
        <p:spPr>
          <a:xfrm>
            <a:off x="449957" y="5322292"/>
            <a:ext cx="419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按照此构型设计，夹具垂直面盆的斜面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A9EACEC-F2B9-4639-A82A-A0D208725E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040543"/>
              </p:ext>
            </p:extLst>
          </p:nvPr>
        </p:nvGraphicFramePr>
        <p:xfrm>
          <a:off x="543563" y="5627511"/>
          <a:ext cx="4898060" cy="1258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2971440" imgH="764280" progId="Equation.AxMath">
                  <p:embed/>
                </p:oleObj>
              </mc:Choice>
              <mc:Fallback>
                <p:oleObj name="AxMath" r:id="rId11" imgW="2971440" imgH="764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3563" y="5627511"/>
                        <a:ext cx="4898060" cy="1258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793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109753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擦曲面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）如果曲面盆比较深，如果               ，则伸缩杆会和面盆相碰撞，此时应该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因为末端为海绵球，对末端接触点的姿态要求低，只有明确的位置约束，理论上有无穷多组解。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设置一些简单的约束条件，以求得其中一组解：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此时，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可求得：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54DADEA-AC9E-4BBD-894C-B379F453CB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088494"/>
              </p:ext>
            </p:extLst>
          </p:nvPr>
        </p:nvGraphicFramePr>
        <p:xfrm>
          <a:off x="4035523" y="1067831"/>
          <a:ext cx="857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29120" imgH="228600" progId="Equation.AxMath">
                  <p:embed/>
                </p:oleObj>
              </mc:Choice>
              <mc:Fallback>
                <p:oleObj name="AxMath" r:id="rId2" imgW="429120" imgH="228600" progId="Equation.AxMat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554DADEA-AC9E-4BBD-894C-B379F453C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35523" y="1067831"/>
                        <a:ext cx="857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EC8BA26-7FDF-4C04-99F9-206EFA47B9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615332"/>
              </p:ext>
            </p:extLst>
          </p:nvPr>
        </p:nvGraphicFramePr>
        <p:xfrm>
          <a:off x="9306678" y="1067831"/>
          <a:ext cx="857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429120" imgH="228600" progId="Equation.AxMath">
                  <p:embed/>
                </p:oleObj>
              </mc:Choice>
              <mc:Fallback>
                <p:oleObj name="AxMath" r:id="rId4" imgW="429120" imgH="228600" progId="Equation.AxMat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554DADEA-AC9E-4BBD-894C-B379F453C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06678" y="1067831"/>
                        <a:ext cx="857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FACCEEA-9142-46FF-AD4D-A5FDA6AC8B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19976"/>
              </p:ext>
            </p:extLst>
          </p:nvPr>
        </p:nvGraphicFramePr>
        <p:xfrm>
          <a:off x="5937622" y="2246529"/>
          <a:ext cx="3162301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1581840" imgH="228600" progId="Equation.AxMath">
                  <p:embed/>
                </p:oleObj>
              </mc:Choice>
              <mc:Fallback>
                <p:oleObj name="AxMath" r:id="rId6" imgW="1581840" imgH="2286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6EC8BA26-7FDF-4C04-99F9-206EFA47B9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37622" y="2246529"/>
                        <a:ext cx="3162301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46512A9A-C484-4747-A9A8-65A2B0FBAD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17676"/>
              </p:ext>
            </p:extLst>
          </p:nvPr>
        </p:nvGraphicFramePr>
        <p:xfrm>
          <a:off x="449957" y="3314600"/>
          <a:ext cx="7386637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4543920" imgH="837360" progId="Equation.AxMath">
                  <p:embed/>
                </p:oleObj>
              </mc:Choice>
              <mc:Fallback>
                <p:oleObj name="AxMath" r:id="rId8" imgW="4543920" imgH="8373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9EDC08A2-F63A-4456-B6C0-B2A9FA033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9957" y="3314600"/>
                        <a:ext cx="7386637" cy="136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D6C6837-D859-4AF3-9B6D-42B5C47CE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125156"/>
              </p:ext>
            </p:extLst>
          </p:nvPr>
        </p:nvGraphicFramePr>
        <p:xfrm>
          <a:off x="449957" y="4925137"/>
          <a:ext cx="6070600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3733920" imgH="1181520" progId="Equation.AxMath">
                  <p:embed/>
                </p:oleObj>
              </mc:Choice>
              <mc:Fallback>
                <p:oleObj name="AxMath" r:id="rId10" imgW="3733920" imgH="11815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46512A9A-C484-4747-A9A8-65A2B0FBAD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9957" y="4925137"/>
                        <a:ext cx="6070600" cy="193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013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0225_095915">
            <a:hlinkClick r:id="" action="ppaction://media"/>
            <a:extLst>
              <a:ext uri="{FF2B5EF4-FFF2-40B4-BE49-F238E27FC236}">
                <a16:creationId xmlns:a16="http://schemas.microsoft.com/office/drawing/2014/main" id="{6449BE82-F9CD-41B3-9353-4F7E9EDBEA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907" y="514857"/>
            <a:ext cx="5303837" cy="6035675"/>
          </a:xfrm>
          <a:prstGeom prst="rect">
            <a:avLst/>
          </a:prstGeom>
        </p:spPr>
      </p:pic>
      <p:pic>
        <p:nvPicPr>
          <p:cNvPr id="5" name="20210225_100455">
            <a:hlinkClick r:id="" action="ppaction://media"/>
            <a:extLst>
              <a:ext uri="{FF2B5EF4-FFF2-40B4-BE49-F238E27FC236}">
                <a16:creationId xmlns:a16="http://schemas.microsoft.com/office/drawing/2014/main" id="{653B6719-42C7-4A59-99DB-8388A90C96C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67424" y="1793997"/>
            <a:ext cx="6380669" cy="34773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B834EC-A8AB-4183-BA60-2F8B55B0B171}"/>
              </a:ext>
            </a:extLst>
          </p:cNvPr>
          <p:cNvSpPr txBox="1"/>
          <p:nvPr/>
        </p:nvSpPr>
        <p:spPr>
          <a:xfrm>
            <a:off x="143907" y="54570"/>
            <a:ext cx="10975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擦曲面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39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5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140</Words>
  <Application>Microsoft Office PowerPoint</Application>
  <PresentationFormat>宽屏</PresentationFormat>
  <Paragraphs>27</Paragraphs>
  <Slides>5</Slides>
  <Notes>0</Notes>
  <HiddenSlides>0</HiddenSlides>
  <MMClips>3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等线</vt:lpstr>
      <vt:lpstr>等线 Light</vt:lpstr>
      <vt:lpstr>宋体</vt:lpstr>
      <vt:lpstr>Arial</vt:lpstr>
      <vt:lpstr>Times New Roman</vt:lpstr>
      <vt:lpstr>Office 主题​​</vt:lpstr>
      <vt:lpstr>AxGlyph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Jingchen</dc:creator>
  <cp:lastModifiedBy>Jingchen</cp:lastModifiedBy>
  <cp:revision>23</cp:revision>
  <cp:lastPrinted>2021-02-25T00:52:42Z</cp:lastPrinted>
  <dcterms:created xsi:type="dcterms:W3CDTF">2021-02-24T05:14:58Z</dcterms:created>
  <dcterms:modified xsi:type="dcterms:W3CDTF">2021-02-25T02:13:41Z</dcterms:modified>
</cp:coreProperties>
</file>